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4TEZnWYMLApAcJ7pGmeKimRI1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47113470022662E-2"/>
          <c:y val="2.0909776076479106E-2"/>
          <c:w val="0.94583058562992128"/>
          <c:h val="0.84185372527966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směsný KO</c:v>
                </c:pt>
                <c:pt idx="1">
                  <c:v>papír</c:v>
                </c:pt>
                <c:pt idx="2">
                  <c:v>plast</c:v>
                </c:pt>
                <c:pt idx="3">
                  <c:v>kov</c:v>
                </c:pt>
                <c:pt idx="4">
                  <c:v>sklo</c:v>
                </c:pt>
                <c:pt idx="5">
                  <c:v>BIO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3.5</c:v>
                </c:pt>
                <c:pt idx="4">
                  <c:v>4.5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2-4C9F-B3C8-37C782959F3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směsný KO</c:v>
                </c:pt>
                <c:pt idx="1">
                  <c:v>papír</c:v>
                </c:pt>
                <c:pt idx="2">
                  <c:v>plast</c:v>
                </c:pt>
                <c:pt idx="3">
                  <c:v>kov</c:v>
                </c:pt>
                <c:pt idx="4">
                  <c:v>sklo</c:v>
                </c:pt>
                <c:pt idx="5">
                  <c:v>BIO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1.8</c:v>
                </c:pt>
                <c:pt idx="4">
                  <c:v>2.8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2-4C9F-B3C8-37C782959F3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směsný KO</c:v>
                </c:pt>
                <c:pt idx="1">
                  <c:v>papír</c:v>
                </c:pt>
                <c:pt idx="2">
                  <c:v>plast</c:v>
                </c:pt>
                <c:pt idx="3">
                  <c:v>kov</c:v>
                </c:pt>
                <c:pt idx="4">
                  <c:v>sklo</c:v>
                </c:pt>
                <c:pt idx="5">
                  <c:v>BIO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22-4C9F-B3C8-37C782959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696032"/>
        <c:axId val="59110064"/>
      </c:barChart>
      <c:catAx>
        <c:axId val="59969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10064"/>
        <c:crosses val="autoZero"/>
        <c:auto val="1"/>
        <c:lblAlgn val="ctr"/>
        <c:lblOffset val="100"/>
        <c:noMultiLvlLbl val="0"/>
      </c:catAx>
      <c:valAx>
        <c:axId val="5911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969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6" name="Google Shape;26;p2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1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showMasterSp="0" type="secHead">
  <p:cSld name="SECTION_HEADER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4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46" name="Google Shape;46;p2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6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8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9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9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29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3" name="Google Shape;83;p29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0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7" name="Google Shape;17;p20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1.jpg"/><Relationship Id="rId6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chart" Target="../charts/char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>
            <p:ph type="ctrTitle"/>
          </p:nvPr>
        </p:nvSpPr>
        <p:spPr>
          <a:xfrm>
            <a:off x="965201" y="643467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200"/>
              <a:buFont typeface="Calibri"/>
              <a:buNone/>
            </a:pPr>
            <a:r>
              <a:rPr lang="cs-CZ" sz="6200"/>
              <a:t>ODPADOVÁ STRATEGIE OBCE TUŘICE</a:t>
            </a:r>
            <a:br>
              <a:rPr lang="cs-CZ" sz="6200"/>
            </a:br>
            <a:r>
              <a:rPr lang="cs-CZ" sz="6200"/>
              <a:t>2026</a:t>
            </a:r>
            <a:br>
              <a:rPr lang="cs-CZ" sz="6200"/>
            </a:br>
            <a:br>
              <a:rPr lang="cs-CZ" sz="6200"/>
            </a:br>
            <a:endParaRPr sz="6200"/>
          </a:p>
        </p:txBody>
      </p:sp>
      <p:sp>
        <p:nvSpPr>
          <p:cNvPr id="108" name="Google Shape;108;p1"/>
          <p:cNvSpPr txBox="1"/>
          <p:nvPr>
            <p:ph idx="1" type="subTitle"/>
          </p:nvPr>
        </p:nvSpPr>
        <p:spPr>
          <a:xfrm>
            <a:off x="7870995" y="643467"/>
            <a:ext cx="3341488" cy="5054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cap="none"/>
              <a:t>Antonín Šimonka</a:t>
            </a:r>
            <a:br>
              <a:rPr lang="cs-CZ"/>
            </a:br>
            <a:r>
              <a:rPr lang="cs-CZ" cap="none"/>
              <a:t>Tuřice</a:t>
            </a:r>
            <a:r>
              <a:rPr lang="cs-CZ"/>
              <a:t>, 26.3. 2025</a:t>
            </a:r>
            <a:endParaRPr/>
          </a:p>
        </p:txBody>
      </p:sp>
      <p:cxnSp>
        <p:nvCxnSpPr>
          <p:cNvPr id="109" name="Google Shape;109;p1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Odpadkový kontejner, kreslené, text, nealkoholický nápoj&#10;&#10;Popis byl vytvořen automaticky"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8702">
            <a:off x="3696387" y="2777714"/>
            <a:ext cx="2893392" cy="2890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, klipart, savec, Grafika&#10;&#10;Popis byl vytvořen automaticky" id="113" name="Google Shape;1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3978" y="2774975"/>
            <a:ext cx="498212" cy="556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ctrTitle"/>
          </p:nvPr>
        </p:nvSpPr>
        <p:spPr>
          <a:xfrm>
            <a:off x="1524000" y="241242"/>
            <a:ext cx="9144000" cy="1548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cs-CZ"/>
              <a:t>DISKUZE</a:t>
            </a:r>
            <a:endParaRPr/>
          </a:p>
        </p:txBody>
      </p:sp>
      <p:sp>
        <p:nvSpPr>
          <p:cNvPr id="226" name="Google Shape;226;p18"/>
          <p:cNvSpPr txBox="1"/>
          <p:nvPr>
            <p:ph idx="1" type="subTitle"/>
          </p:nvPr>
        </p:nvSpPr>
        <p:spPr>
          <a:xfrm>
            <a:off x="1596917" y="2134021"/>
            <a:ext cx="9144000" cy="4528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To nemůže stačit!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Bude to smrdět!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Nemám popelnice kam dát.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Mám kompost /kompostér, nepotřebuji hnědou popelnici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Kam mám dát kosti?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Jak s dětskými plínkami?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Co když některou nádobu nenaplním?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Jak poznám kterou nádobu mám připravit ke svozu ?</a:t>
            </a:r>
            <a:endParaRPr/>
          </a:p>
        </p:txBody>
      </p:sp>
      <p:pic>
        <p:nvPicPr>
          <p:cNvPr descr="Obsah obrázku text, klipart, savec, Grafika&#10;&#10;Popis byl vytvořen automaticky" id="227" name="Google Shape;227;p18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10813833" y="241242"/>
            <a:ext cx="925797" cy="103497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sp>
        <p:nvSpPr>
          <p:cNvPr id="228" name="Google Shape;228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/>
          <p:nvPr>
            <p:ph type="ctrTitle"/>
          </p:nvPr>
        </p:nvSpPr>
        <p:spPr>
          <a:xfrm>
            <a:off x="1524000" y="2213112"/>
            <a:ext cx="9144000" cy="1548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cs-CZ"/>
              <a:t>Děkujeme za Vaši účast</a:t>
            </a:r>
            <a:endParaRPr/>
          </a:p>
        </p:txBody>
      </p:sp>
      <p:pic>
        <p:nvPicPr>
          <p:cNvPr descr="Obsah obrázku text, klipart, savec, Grafika&#10;&#10;Popis byl vytvořen automaticky" id="234" name="Google Shape;234;p19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10813833" y="241242"/>
            <a:ext cx="925797" cy="103497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sp>
        <p:nvSpPr>
          <p:cNvPr id="235" name="Google Shape;235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>
            <p:ph type="ctrTitle"/>
          </p:nvPr>
        </p:nvSpPr>
        <p:spPr>
          <a:xfrm>
            <a:off x="1524000" y="241242"/>
            <a:ext cx="9144000" cy="31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cs-CZ"/>
              <a:t>Vyjasnění pojmů</a:t>
            </a:r>
            <a:br>
              <a:rPr lang="cs-CZ"/>
            </a:br>
            <a:br>
              <a:rPr lang="cs-CZ"/>
            </a:br>
            <a:endParaRPr/>
          </a:p>
        </p:txBody>
      </p:sp>
      <p:sp>
        <p:nvSpPr>
          <p:cNvPr id="120" name="Google Shape;120;p2"/>
          <p:cNvSpPr txBox="1"/>
          <p:nvPr>
            <p:ph idx="1" type="subTitle"/>
          </p:nvPr>
        </p:nvSpPr>
        <p:spPr>
          <a:xfrm>
            <a:off x="1563366" y="1852171"/>
            <a:ext cx="9587400" cy="45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🗑️ Co je komunální odpad?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Komunální odpad je </a:t>
            </a: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všechno, co vyhodíte doma</a:t>
            </a: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do popelnice, kontejneru nebo na sběrný dvůr.</a:t>
            </a:r>
            <a:b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Jde o </a:t>
            </a: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odpad, který vzniká při běžném životě v domácnosti</a:t>
            </a: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zbytky z kuchyně, obaly, staré věci, co už nepotřebujete.</a:t>
            </a:r>
            <a:b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🔁 Co je odpad obecně?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Odpad je </a:t>
            </a: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každá věc, které se chcete zbavit</a:t>
            </a: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protože už ji nepotřebujete, nebo je poškozená.</a:t>
            </a:r>
            <a:b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Může to být třeba </a:t>
            </a: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rozbitý hrnek, prošlé potraviny nebo staré oblečení</a:t>
            </a: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👷‍♂️ Kdo je původce odpadu?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Původcem odpadu může být </a:t>
            </a: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podnikatel nebo firma</a:t>
            </a: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která při své práci vytváří odpad.</a:t>
            </a:r>
            <a:b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Například: </a:t>
            </a: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řemeslník, obchodník, kadeřnice, autodílna</a:t>
            </a: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ti všichni jsou původci odpadu a mají povinnost se o něj postarat.</a:t>
            </a:r>
            <a:b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descr="Obsah obrázku text, klipart, savec, Grafika&#10;&#10;Popis byl vytvořen automaticky" id="121" name="Google Shape;121;p2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10813833" y="241242"/>
            <a:ext cx="925797" cy="103497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sp>
        <p:nvSpPr>
          <p:cNvPr id="122" name="Google Shape;122;p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>
            <p:ph type="title"/>
          </p:nvPr>
        </p:nvSpPr>
        <p:spPr>
          <a:xfrm>
            <a:off x="1122783" y="516292"/>
            <a:ext cx="10058400" cy="1094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0"/>
              <a:buFont typeface="Calibri"/>
              <a:buNone/>
            </a:pPr>
            <a:r>
              <a:rPr b="1" lang="cs-CZ" sz="4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přináší nový zákon o odpadech?</a:t>
            </a:r>
            <a:r>
              <a:rPr b="1" lang="cs-CZ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lang="cs-CZ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cs-CZ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lang="cs-CZ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cs-CZ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(č. 541/2020 Sb.)</a:t>
            </a:r>
            <a:endParaRPr/>
          </a:p>
        </p:txBody>
      </p:sp>
      <p:sp>
        <p:nvSpPr>
          <p:cNvPr id="128" name="Google Shape;128;p3"/>
          <p:cNvSpPr txBox="1"/>
          <p:nvPr>
            <p:ph idx="4294967295" type="subTitle"/>
          </p:nvPr>
        </p:nvSpPr>
        <p:spPr>
          <a:xfrm>
            <a:off x="1190375" y="1883576"/>
            <a:ext cx="9144000" cy="4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📆 Od 1. ledna 2030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Bude zakázáno ukládat využitelný odpad na skládky.</a:t>
            </a:r>
            <a:b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➤ Co lze recyklovat, to už na skládku nesmí!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💰 Nové poplatky za skládky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Zákon </a:t>
            </a: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zvyšuje poplatky za ukládání odpadu</a:t>
            </a: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zejména za odpad, který se dal využít (recyklovat) a skončil na skládce.</a:t>
            </a:r>
            <a:b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cs-CZ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🏘️ Co z toho vyplývá pro obec?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Obec musí zajistit svoz všeho komunálního odpadu</a:t>
            </a: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který vznikne u občanů (v domácnostech).</a:t>
            </a:r>
            <a:b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Musí určit místa, kam mohou lidé třídit odpad</a:t>
            </a: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jako je:</a:t>
            </a:r>
            <a:b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papír, plast, sklo, kov, bioodpad (např. zbytky jídla, tráva), jedlé oleje a tuky, textil (od roku 2025)</a:t>
            </a:r>
            <a:b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1"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Musí zajistit, aby obec splnila recyklační cíle</a:t>
            </a: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jinak hrozí pokuty.</a:t>
            </a:r>
            <a:b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t/>
            </a:r>
            <a:endParaRPr/>
          </a:p>
        </p:txBody>
      </p:sp>
      <p:pic>
        <p:nvPicPr>
          <p:cNvPr descr="Obsah obrázku text, klipart, savec, Grafika&#10;&#10;Popis byl vytvořen automaticky" id="129" name="Google Shape;129;p3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10813833" y="241242"/>
            <a:ext cx="925797" cy="103497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sp>
        <p:nvSpPr>
          <p:cNvPr id="130" name="Google Shape;130;p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ctrTitle"/>
          </p:nvPr>
        </p:nvSpPr>
        <p:spPr>
          <a:xfrm>
            <a:off x="1098267" y="543502"/>
            <a:ext cx="9224136" cy="160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cs-CZ" sz="5400"/>
              <a:t>Cíle odpadového hospodářství ČR </a:t>
            </a:r>
            <a:br>
              <a:rPr lang="cs-CZ" sz="5400"/>
            </a:br>
            <a:r>
              <a:rPr lang="cs-CZ" sz="5400"/>
              <a:t>2021 - 2035</a:t>
            </a:r>
            <a:endParaRPr/>
          </a:p>
        </p:txBody>
      </p:sp>
      <p:pic>
        <p:nvPicPr>
          <p:cNvPr descr="Obsah obrázku koš, Odpadkový kontejner, nádoba, Odpadkový koš&#10;&#10;Popis byl vytvořen automaticky" id="137" name="Google Shape;137;p4"/>
          <p:cNvPicPr preferRelativeResize="0"/>
          <p:nvPr/>
        </p:nvPicPr>
        <p:blipFill rotWithShape="1">
          <a:blip r:embed="rId3">
            <a:alphaModFix/>
          </a:blip>
          <a:srcRect b="21823" l="22774" r="22547" t="21870"/>
          <a:stretch/>
        </p:blipFill>
        <p:spPr>
          <a:xfrm>
            <a:off x="651509" y="2296755"/>
            <a:ext cx="2651102" cy="3861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3213610" y="4969217"/>
            <a:ext cx="2651101" cy="328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65 %     120Kg           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3205581" y="5543016"/>
            <a:ext cx="2667158" cy="328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70 %     110kg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2708766" y="6453857"/>
            <a:ext cx="6245285" cy="328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cs-CZ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Nesplnění cíle bude obec Tuřice penalizována 200.000,- Kč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3180307" y="4421065"/>
            <a:ext cx="2651102" cy="328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60 %     160kg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 rot="10800000">
            <a:off x="1181148" y="5305026"/>
            <a:ext cx="1591821" cy="774809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15875">
            <a:solidFill>
              <a:srgbClr val="6037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 rot="10800000">
            <a:off x="984904" y="4860814"/>
            <a:ext cx="1984310" cy="558398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15875">
            <a:solidFill>
              <a:srgbClr val="6037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 rot="10800000">
            <a:off x="897947" y="4240341"/>
            <a:ext cx="2139821" cy="619998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15875">
            <a:solidFill>
              <a:srgbClr val="6037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 rot="10800000">
            <a:off x="762824" y="3157869"/>
            <a:ext cx="2410069" cy="1085041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15875">
            <a:solidFill>
              <a:srgbClr val="6037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562827" y="3553644"/>
            <a:ext cx="2651102" cy="328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315 kg </a:t>
            </a:r>
            <a:endParaRPr/>
          </a:p>
        </p:txBody>
      </p:sp>
      <p:pic>
        <p:nvPicPr>
          <p:cNvPr descr="Obsah obrázku kreslené, design" id="147" name="Google Shape;147;p4"/>
          <p:cNvPicPr preferRelativeResize="0"/>
          <p:nvPr/>
        </p:nvPicPr>
        <p:blipFill rotWithShape="1">
          <a:blip r:embed="rId4">
            <a:alphaModFix/>
          </a:blip>
          <a:srcRect b="9235" l="5441" r="62127" t="0"/>
          <a:stretch/>
        </p:blipFill>
        <p:spPr>
          <a:xfrm>
            <a:off x="5232149" y="3549214"/>
            <a:ext cx="217848" cy="328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kreslené, design" id="148" name="Google Shape;148;p4"/>
          <p:cNvPicPr preferRelativeResize="0"/>
          <p:nvPr/>
        </p:nvPicPr>
        <p:blipFill rotWithShape="1">
          <a:blip r:embed="rId4">
            <a:alphaModFix/>
          </a:blip>
          <a:srcRect b="9235" l="5441" r="62127" t="0"/>
          <a:stretch/>
        </p:blipFill>
        <p:spPr>
          <a:xfrm>
            <a:off x="5225530" y="4397797"/>
            <a:ext cx="219077" cy="329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kreslené, design" id="149" name="Google Shape;149;p4"/>
          <p:cNvPicPr preferRelativeResize="0"/>
          <p:nvPr/>
        </p:nvPicPr>
        <p:blipFill rotWithShape="1">
          <a:blip r:embed="rId4">
            <a:alphaModFix/>
          </a:blip>
          <a:srcRect b="9235" l="5441" r="62127" t="0"/>
          <a:stretch/>
        </p:blipFill>
        <p:spPr>
          <a:xfrm>
            <a:off x="5225530" y="4950153"/>
            <a:ext cx="219077" cy="329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kreslené, design" id="150" name="Google Shape;150;p4"/>
          <p:cNvPicPr preferRelativeResize="0"/>
          <p:nvPr/>
        </p:nvPicPr>
        <p:blipFill rotWithShape="1">
          <a:blip r:embed="rId4">
            <a:alphaModFix/>
          </a:blip>
          <a:srcRect b="9235" l="5441" r="62127" t="0"/>
          <a:stretch/>
        </p:blipFill>
        <p:spPr>
          <a:xfrm>
            <a:off x="5225530" y="5529079"/>
            <a:ext cx="219077" cy="329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, klipart, savec, Grafika&#10;&#10;Popis byl vytvořen automaticky" id="151" name="Google Shape;151;p4"/>
          <p:cNvPicPr preferRelativeResize="0"/>
          <p:nvPr/>
        </p:nvPicPr>
        <p:blipFill rotWithShape="1">
          <a:blip r:embed="rId5">
            <a:alphaModFix amt="35000"/>
          </a:blip>
          <a:srcRect b="0" l="0" r="0" t="0"/>
          <a:stretch/>
        </p:blipFill>
        <p:spPr>
          <a:xfrm>
            <a:off x="10813833" y="241242"/>
            <a:ext cx="925797" cy="103497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pic>
        <p:nvPicPr>
          <p:cNvPr descr="Obsah obrázku text, snímek obrazovky, Písmo, diagram&#10;&#10;Popis byl vytvořen automaticky" id="152" name="Google Shape;152;p4"/>
          <p:cNvPicPr preferRelativeResize="0"/>
          <p:nvPr/>
        </p:nvPicPr>
        <p:blipFill rotWithShape="1">
          <a:blip r:embed="rId6">
            <a:alphaModFix/>
          </a:blip>
          <a:srcRect b="8302" l="5103" r="54741" t="13994"/>
          <a:stretch/>
        </p:blipFill>
        <p:spPr>
          <a:xfrm>
            <a:off x="5873440" y="2639154"/>
            <a:ext cx="3042950" cy="331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1643664" y="3508516"/>
            <a:ext cx="707650" cy="328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                    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1643664" y="4358045"/>
            <a:ext cx="707650" cy="328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1643664" y="4975949"/>
            <a:ext cx="707650" cy="328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2029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1647482" y="5593854"/>
            <a:ext cx="707650" cy="328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2035</a:t>
            </a:r>
            <a:endParaRPr/>
          </a:p>
        </p:txBody>
      </p:sp>
      <p:pic>
        <p:nvPicPr>
          <p:cNvPr descr="Obsah obrázku text, snímek obrazovky, Písmo, diagram&#10;&#10;Popis byl vytvořen automaticky" id="157" name="Google Shape;157;p4"/>
          <p:cNvPicPr preferRelativeResize="0"/>
          <p:nvPr/>
        </p:nvPicPr>
        <p:blipFill rotWithShape="1">
          <a:blip r:embed="rId6">
            <a:alphaModFix/>
          </a:blip>
          <a:srcRect b="5909" l="51095" r="4914" t="13786"/>
          <a:stretch/>
        </p:blipFill>
        <p:spPr>
          <a:xfrm>
            <a:off x="8925119" y="2634387"/>
            <a:ext cx="3179795" cy="342054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/>
          <p:nvPr/>
        </p:nvSpPr>
        <p:spPr>
          <a:xfrm>
            <a:off x="6413241" y="2634387"/>
            <a:ext cx="5542379" cy="48098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6413241" y="2812035"/>
            <a:ext cx="21289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SKLADOVACÍ LIMIT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9111708" y="2551711"/>
            <a:ext cx="28526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POPLATEK ZA UKLÁDÁNÍ ODPADU NA SKLÁDKY V ČR</a:t>
            </a:r>
            <a:endParaRPr/>
          </a:p>
        </p:txBody>
      </p:sp>
      <p:sp>
        <p:nvSpPr>
          <p:cNvPr id="161" name="Google Shape;161;p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>
            <p:ph type="title"/>
          </p:nvPr>
        </p:nvSpPr>
        <p:spPr>
          <a:xfrm>
            <a:off x="1163423" y="591408"/>
            <a:ext cx="10058400" cy="1094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0" i="0" lang="cs-CZ" sz="7200" u="none" strike="noStrike">
                <a:solidFill>
                  <a:schemeClr val="dk1"/>
                </a:solidFill>
              </a:rPr>
              <a:t>Jak třídíme v Tuřicích?</a:t>
            </a:r>
            <a:r>
              <a:rPr lang="cs-CZ" sz="72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67" name="Google Shape;167;p5"/>
          <p:cNvSpPr txBox="1"/>
          <p:nvPr>
            <p:ph idx="4294967295" type="subTitle"/>
          </p:nvPr>
        </p:nvSpPr>
        <p:spPr>
          <a:xfrm>
            <a:off x="1244082" y="1543599"/>
            <a:ext cx="914400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br>
              <a:rPr b="0" i="0" lang="cs-CZ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cs-CZ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cs-CZ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cs-CZ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cs-CZ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cs-CZ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klipart, savec, Grafika&#10;&#10;Popis byl vytvořen automaticky" id="168" name="Google Shape;168;p5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10813833" y="241242"/>
            <a:ext cx="925797" cy="103497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graphicFrame>
        <p:nvGraphicFramePr>
          <p:cNvPr id="169" name="Google Shape;169;p5"/>
          <p:cNvGraphicFramePr/>
          <p:nvPr/>
        </p:nvGraphicFramePr>
        <p:xfrm>
          <a:off x="2117012" y="1953208"/>
          <a:ext cx="7398139" cy="443687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70" name="Google Shape;170;p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>
            <p:ph type="ctrTitle"/>
          </p:nvPr>
        </p:nvSpPr>
        <p:spPr>
          <a:xfrm>
            <a:off x="1524000" y="1138334"/>
            <a:ext cx="9144000" cy="1548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cs-CZ"/>
              <a:t>J</a:t>
            </a:r>
            <a:r>
              <a:rPr lang="cs-CZ" sz="8000"/>
              <a:t>aké bude nejvhodnější řešení? </a:t>
            </a:r>
            <a:endParaRPr/>
          </a:p>
        </p:txBody>
      </p:sp>
      <p:sp>
        <p:nvSpPr>
          <p:cNvPr id="176" name="Google Shape;176;p10"/>
          <p:cNvSpPr txBox="1"/>
          <p:nvPr>
            <p:ph idx="1" type="subTitle"/>
          </p:nvPr>
        </p:nvSpPr>
        <p:spPr>
          <a:xfrm>
            <a:off x="1584476" y="2883369"/>
            <a:ext cx="10108171" cy="4528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800" cap="none">
                <a:solidFill>
                  <a:schemeClr val="dk1"/>
                </a:solidFill>
              </a:rPr>
              <a:t>,,Zaplať kolik vyhodíš,,</a:t>
            </a:r>
            <a:br>
              <a:rPr lang="cs-CZ" sz="2000">
                <a:solidFill>
                  <a:schemeClr val="dk1"/>
                </a:solidFill>
              </a:rPr>
            </a:br>
            <a:br>
              <a:rPr lang="cs-CZ" sz="2000">
                <a:solidFill>
                  <a:schemeClr val="dk1"/>
                </a:solidFill>
              </a:rPr>
            </a:br>
            <a:br>
              <a:rPr lang="cs-CZ" sz="2000">
                <a:solidFill>
                  <a:schemeClr val="dk1"/>
                </a:solidFill>
              </a:rPr>
            </a:br>
            <a:br>
              <a:rPr lang="cs-CZ" sz="2000">
                <a:solidFill>
                  <a:schemeClr val="dk1"/>
                </a:solidFill>
              </a:rPr>
            </a:br>
            <a:br>
              <a:rPr lang="cs-CZ" sz="2000">
                <a:solidFill>
                  <a:schemeClr val="dk1"/>
                </a:solidFill>
              </a:rPr>
            </a:br>
            <a:br>
              <a:rPr lang="cs-CZ" sz="1000">
                <a:solidFill>
                  <a:schemeClr val="dk1"/>
                </a:solidFill>
              </a:rPr>
            </a:br>
            <a:r>
              <a:rPr lang="cs-CZ" sz="2000" cap="none">
                <a:solidFill>
                  <a:schemeClr val="dk1"/>
                </a:solidFill>
              </a:rPr>
              <a:t>Třídění odpadů přímo od domu</a:t>
            </a:r>
            <a:br>
              <a:rPr lang="cs-CZ" sz="1000" cap="none">
                <a:solidFill>
                  <a:schemeClr val="dk1"/>
                </a:solidFill>
              </a:rPr>
            </a:br>
            <a:br>
              <a:rPr lang="cs-CZ" sz="1000" cap="none">
                <a:solidFill>
                  <a:schemeClr val="dk1"/>
                </a:solidFill>
              </a:rPr>
            </a:br>
            <a:r>
              <a:rPr lang="cs-CZ" sz="2000" cap="none">
                <a:solidFill>
                  <a:schemeClr val="dk1"/>
                </a:solidFill>
              </a:rPr>
              <a:t>Sazba poplatku: objemový základ			               1,- Kč/L </a:t>
            </a:r>
            <a:r>
              <a:rPr lang="cs-CZ" sz="1000" cap="none">
                <a:solidFill>
                  <a:schemeClr val="dk1"/>
                </a:solidFill>
              </a:rPr>
              <a:t>x </a:t>
            </a:r>
            <a:r>
              <a:rPr lang="cs-CZ" sz="2000" cap="none">
                <a:solidFill>
                  <a:schemeClr val="dk1"/>
                </a:solidFill>
              </a:rPr>
              <a:t>26 </a:t>
            </a:r>
            <a:r>
              <a:rPr lang="cs-CZ" sz="1000" cap="none">
                <a:solidFill>
                  <a:schemeClr val="dk1"/>
                </a:solidFill>
              </a:rPr>
              <a:t>svoz za rok</a:t>
            </a:r>
            <a:br>
              <a:rPr lang="cs-CZ" sz="1000" cap="none">
                <a:solidFill>
                  <a:schemeClr val="dk1"/>
                </a:solidFill>
              </a:rPr>
            </a:br>
            <a:br>
              <a:rPr lang="cs-CZ" sz="1000" cap="none">
                <a:solidFill>
                  <a:schemeClr val="dk1"/>
                </a:solidFill>
              </a:rPr>
            </a:br>
            <a:r>
              <a:rPr lang="cs-CZ" sz="2000" cap="none">
                <a:solidFill>
                  <a:schemeClr val="dk1"/>
                </a:solidFill>
              </a:rPr>
              <a:t>svoz odpadu (směsný odpad 120/240L)		                1x 14dní</a:t>
            </a:r>
            <a:br>
              <a:rPr lang="cs-CZ" sz="2000" cap="none">
                <a:solidFill>
                  <a:schemeClr val="dk1"/>
                </a:solidFill>
              </a:rPr>
            </a:br>
            <a:br>
              <a:rPr lang="cs-CZ" sz="1000" cap="none">
                <a:solidFill>
                  <a:schemeClr val="dk1"/>
                </a:solidFill>
              </a:rPr>
            </a:br>
            <a:r>
              <a:rPr lang="cs-CZ" sz="2000" cap="none">
                <a:solidFill>
                  <a:schemeClr val="dk1"/>
                </a:solidFill>
              </a:rPr>
              <a:t>svoz odpadu od domu (papír, plast, bio 120/240L)	1x 14dní</a:t>
            </a:r>
            <a:endParaRPr/>
          </a:p>
        </p:txBody>
      </p:sp>
      <p:pic>
        <p:nvPicPr>
          <p:cNvPr descr="Obsah obrázku text, klipart, savec, Grafika&#10;&#10;Popis byl vytvořen automaticky" id="177" name="Google Shape;177;p10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10813833" y="241242"/>
            <a:ext cx="925797" cy="103497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pic>
        <p:nvPicPr>
          <p:cNvPr descr="Obsah obrázku skica, kresba, Grafika, klipart&#10;&#10;Popis byl vytvořen automaticky" id="178" name="Google Shape;178;p10"/>
          <p:cNvPicPr preferRelativeResize="0"/>
          <p:nvPr/>
        </p:nvPicPr>
        <p:blipFill rotWithShape="1">
          <a:blip r:embed="rId4">
            <a:alphaModFix/>
          </a:blip>
          <a:srcRect b="2270" l="17540" r="12606" t="0"/>
          <a:stretch/>
        </p:blipFill>
        <p:spPr>
          <a:xfrm rot="1370488">
            <a:off x="7952409" y="1932024"/>
            <a:ext cx="1626387" cy="170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/>
          <p:nvPr/>
        </p:nvSpPr>
        <p:spPr>
          <a:xfrm>
            <a:off x="8765602" y="3499718"/>
            <a:ext cx="799417" cy="585479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type="ctrTitle"/>
          </p:nvPr>
        </p:nvSpPr>
        <p:spPr>
          <a:xfrm>
            <a:off x="1524000" y="254770"/>
            <a:ext cx="9144000" cy="1548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alibri"/>
              <a:buNone/>
            </a:pPr>
            <a:r>
              <a:rPr lang="cs-CZ" sz="7200"/>
              <a:t>Výhody řešení?</a:t>
            </a:r>
            <a:endParaRPr/>
          </a:p>
        </p:txBody>
      </p:sp>
      <p:sp>
        <p:nvSpPr>
          <p:cNvPr id="186" name="Google Shape;186;p11"/>
          <p:cNvSpPr txBox="1"/>
          <p:nvPr>
            <p:ph idx="1" type="subTitle"/>
          </p:nvPr>
        </p:nvSpPr>
        <p:spPr>
          <a:xfrm>
            <a:off x="1524000" y="1842423"/>
            <a:ext cx="10108171" cy="4528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800">
                <a:solidFill>
                  <a:schemeClr val="dk1"/>
                </a:solidFill>
              </a:rPr>
              <a:t>,,PRO OBEC,,</a:t>
            </a:r>
            <a:br>
              <a:rPr lang="cs-CZ" sz="2800"/>
            </a:br>
            <a:br>
              <a:rPr lang="cs-CZ" sz="2800">
                <a:solidFill>
                  <a:schemeClr val="dk1"/>
                </a:solidFill>
              </a:rPr>
            </a:br>
            <a:r>
              <a:rPr lang="cs-CZ" sz="2000" cap="none">
                <a:solidFill>
                  <a:schemeClr val="dk1"/>
                </a:solidFill>
              </a:rPr>
              <a:t>Plnění % třídění dle zákona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Větší čistota vytříděných složek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Větší pořádek v obci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br>
              <a:rPr lang="cs-CZ" sz="2800">
                <a:solidFill>
                  <a:schemeClr val="dk1"/>
                </a:solidFill>
              </a:rPr>
            </a:br>
            <a:r>
              <a:rPr lang="cs-CZ" sz="2800">
                <a:solidFill>
                  <a:schemeClr val="dk1"/>
                </a:solidFill>
              </a:rPr>
              <a:t>,,PRO OBČANA,,</a:t>
            </a:r>
            <a:br>
              <a:rPr lang="cs-CZ" sz="1000">
                <a:solidFill>
                  <a:schemeClr val="dk1"/>
                </a:solidFill>
              </a:rPr>
            </a:br>
            <a:br>
              <a:rPr lang="cs-CZ" sz="1000">
                <a:solidFill>
                  <a:schemeClr val="dk1"/>
                </a:solidFill>
              </a:rPr>
            </a:br>
            <a:r>
              <a:rPr lang="cs-CZ" sz="2000" cap="none">
                <a:solidFill>
                  <a:schemeClr val="dk1"/>
                </a:solidFill>
              </a:rPr>
              <a:t>komfortnější třídění odpadů ,,přímo od domu,,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prostranství, návsí ( zlepšení vzhledu obce)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Většina občanů pohodlný systém vítá</a:t>
            </a:r>
            <a:br>
              <a:rPr lang="cs-CZ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Obsah obrázku text, klipart, savec, Grafika&#10;&#10;Popis byl vytvořen automaticky" id="187" name="Google Shape;187;p11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10813833" y="241242"/>
            <a:ext cx="925797" cy="103497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pic>
        <p:nvPicPr>
          <p:cNvPr descr="Obsah obrázku Odpadkový kontejner, koš, Odpadkový koš, umělá hmota&#10;&#10;Popis byl vytvořen automaticky" id="188" name="Google Shape;18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37671" y="2719387"/>
            <a:ext cx="2390775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ctrTitle"/>
          </p:nvPr>
        </p:nvSpPr>
        <p:spPr>
          <a:xfrm>
            <a:off x="1143594" y="407020"/>
            <a:ext cx="10014857" cy="18261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Calibri"/>
              <a:buNone/>
            </a:pPr>
            <a:r>
              <a:rPr lang="cs-CZ" sz="6600"/>
              <a:t>POPLATKY ZA KOMUNÁLNÍ ODPADY 2026</a:t>
            </a:r>
            <a:endParaRPr/>
          </a:p>
        </p:txBody>
      </p:sp>
      <p:pic>
        <p:nvPicPr>
          <p:cNvPr descr="Obsah obrázku text, klipart, savec, Grafika&#10;&#10;Popis byl vytvořen automaticky" id="195" name="Google Shape;195;p15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10813833" y="241242"/>
            <a:ext cx="925797" cy="103497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sp>
        <p:nvSpPr>
          <p:cNvPr id="196" name="Google Shape;196;p15"/>
          <p:cNvSpPr txBox="1"/>
          <p:nvPr>
            <p:ph idx="1" type="subTitle"/>
          </p:nvPr>
        </p:nvSpPr>
        <p:spPr>
          <a:xfrm>
            <a:off x="1290434" y="4823988"/>
            <a:ext cx="108367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br>
              <a:rPr lang="cs-CZ"/>
            </a:br>
            <a:br>
              <a:rPr lang="cs-CZ"/>
            </a:br>
            <a:br>
              <a:rPr lang="cs-CZ"/>
            </a:br>
            <a:r>
              <a:rPr lang="cs-CZ"/>
              <a:t>                             ZDARMA                                                                           </a:t>
            </a:r>
            <a:r>
              <a:rPr lang="cs-CZ" sz="2659"/>
              <a:t>     </a:t>
            </a:r>
            <a:r>
              <a:rPr lang="cs-CZ" sz="2659"/>
              <a:t>6.240,-                      3.120,-  </a:t>
            </a:r>
            <a:r>
              <a:rPr lang="cs-CZ" sz="1600"/>
              <a:t>                           </a:t>
            </a:r>
            <a:br>
              <a:rPr lang="cs-CZ" sz="1900" cap="none"/>
            </a:br>
            <a:r>
              <a:rPr lang="cs-CZ" cap="none"/>
              <a:t>                                                                                                                                                          </a:t>
            </a:r>
            <a:endParaRPr/>
          </a:p>
        </p:txBody>
      </p:sp>
      <p:pic>
        <p:nvPicPr>
          <p:cNvPr descr="Obsah obrázku květináč, text, ovoce&#10;&#10;Popis byl vytvořen automaticky" id="197" name="Google Shape;197;p15"/>
          <p:cNvPicPr preferRelativeResize="0"/>
          <p:nvPr/>
        </p:nvPicPr>
        <p:blipFill rotWithShape="1">
          <a:blip r:embed="rId4">
            <a:alphaModFix/>
          </a:blip>
          <a:srcRect b="16930" l="20739" r="21463" t="16786"/>
          <a:stretch/>
        </p:blipFill>
        <p:spPr>
          <a:xfrm>
            <a:off x="1100051" y="2688444"/>
            <a:ext cx="1395120" cy="226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Odpadkový kontejner, koš, nádoba, Odpadkový koš&#10;&#10;Popis byl vytvořen automaticky" id="198" name="Google Shape;198;p15"/>
          <p:cNvPicPr preferRelativeResize="0"/>
          <p:nvPr/>
        </p:nvPicPr>
        <p:blipFill rotWithShape="1">
          <a:blip r:embed="rId5">
            <a:alphaModFix/>
          </a:blip>
          <a:srcRect b="22206" l="21688" r="22548" t="21583"/>
          <a:stretch/>
        </p:blipFill>
        <p:spPr>
          <a:xfrm>
            <a:off x="2597474" y="2718942"/>
            <a:ext cx="1544394" cy="2201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koš, Odpadkový kontejner, nádoba, Odpadkový koš&#10;&#10;Popis byl vytvořen automaticky" id="199" name="Google Shape;199;p15"/>
          <p:cNvPicPr preferRelativeResize="0"/>
          <p:nvPr/>
        </p:nvPicPr>
        <p:blipFill rotWithShape="1">
          <a:blip r:embed="rId6">
            <a:alphaModFix/>
          </a:blip>
          <a:srcRect b="20767" l="20061" r="20728" t="20214"/>
          <a:stretch/>
        </p:blipFill>
        <p:spPr>
          <a:xfrm>
            <a:off x="4242026" y="2718941"/>
            <a:ext cx="1561869" cy="2201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Odpadkový kontejner, koš, nádoba, Odpadkový koš&#10;&#10;Popis byl vytvořen automaticky" id="200" name="Google Shape;200;p15"/>
          <p:cNvPicPr preferRelativeResize="0"/>
          <p:nvPr/>
        </p:nvPicPr>
        <p:blipFill rotWithShape="1">
          <a:blip r:embed="rId7">
            <a:alphaModFix/>
          </a:blip>
          <a:srcRect b="22125" l="22700" r="22362" t="21644"/>
          <a:stretch/>
        </p:blipFill>
        <p:spPr>
          <a:xfrm>
            <a:off x="7625617" y="2749436"/>
            <a:ext cx="1520958" cy="220198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5"/>
          <p:cNvSpPr txBox="1"/>
          <p:nvPr/>
        </p:nvSpPr>
        <p:spPr>
          <a:xfrm>
            <a:off x="1523513" y="4855920"/>
            <a:ext cx="65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240L</a:t>
            </a: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3088406" y="4890453"/>
            <a:ext cx="65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240L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4693557" y="4890465"/>
            <a:ext cx="65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240L</a:t>
            </a:r>
            <a:endParaRPr/>
          </a:p>
        </p:txBody>
      </p:sp>
      <p:sp>
        <p:nvSpPr>
          <p:cNvPr id="204" name="Google Shape;204;p15"/>
          <p:cNvSpPr txBox="1"/>
          <p:nvPr/>
        </p:nvSpPr>
        <p:spPr>
          <a:xfrm>
            <a:off x="8085858" y="4905193"/>
            <a:ext cx="65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240L</a:t>
            </a:r>
            <a:endParaRPr/>
          </a:p>
        </p:txBody>
      </p:sp>
      <p:pic>
        <p:nvPicPr>
          <p:cNvPr descr="Obsah obrázku Odpadkový kontejner, koš, nádoba, Odpadkový koš&#10;&#10;Popis byl vytvořen automaticky" id="205" name="Google Shape;205;p15"/>
          <p:cNvPicPr preferRelativeResize="0"/>
          <p:nvPr/>
        </p:nvPicPr>
        <p:blipFill rotWithShape="1">
          <a:blip r:embed="rId7">
            <a:alphaModFix/>
          </a:blip>
          <a:srcRect b="22125" l="22700" r="22362" t="21644"/>
          <a:stretch/>
        </p:blipFill>
        <p:spPr>
          <a:xfrm>
            <a:off x="9767622" y="3086223"/>
            <a:ext cx="1288331" cy="186519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5"/>
          <p:cNvSpPr txBox="1"/>
          <p:nvPr/>
        </p:nvSpPr>
        <p:spPr>
          <a:xfrm>
            <a:off x="10082343" y="4905199"/>
            <a:ext cx="65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120L</a:t>
            </a:r>
            <a:endParaRPr/>
          </a:p>
        </p:txBody>
      </p:sp>
      <p:pic>
        <p:nvPicPr>
          <p:cNvPr descr="Obsah obrázku text, klipart, savec, Grafika&#10;&#10;Popis byl vytvořen automaticky" id="207" name="Google Shape;20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75915" y="3678928"/>
            <a:ext cx="494089" cy="552355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pic>
        <p:nvPicPr>
          <p:cNvPr descr="Obsah obrázku text, klipart, savec, Grafika&#10;&#10;Popis byl vytvořen automaticky" id="208" name="Google Shape;20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21554" y="3694718"/>
            <a:ext cx="494089" cy="552355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pic>
        <p:nvPicPr>
          <p:cNvPr descr="Obsah obrázku text, klipart, savec, Grafika&#10;&#10;Popis byl vytvořen automaticky" id="209" name="Google Shape;20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9107" y="3977554"/>
            <a:ext cx="494089" cy="552355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pic>
        <p:nvPicPr>
          <p:cNvPr descr="Obsah obrázku text, klipart, savec, Grafika&#10;&#10;Popis byl vytvořen automaticky" id="210" name="Google Shape;21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68267" y="3691837"/>
            <a:ext cx="494089" cy="552355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pic>
        <p:nvPicPr>
          <p:cNvPr descr="Obsah obrázku text, klipart, savec, Grafika&#10;&#10;Popis byl vytvořen automaticky" id="211" name="Google Shape;21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97315" y="3881940"/>
            <a:ext cx="428929" cy="47951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sp>
        <p:nvSpPr>
          <p:cNvPr id="212" name="Google Shape;212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>
            <p:ph type="ctrTitle"/>
          </p:nvPr>
        </p:nvSpPr>
        <p:spPr>
          <a:xfrm>
            <a:off x="1524000" y="0"/>
            <a:ext cx="9144000" cy="1548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cs-CZ"/>
              <a:t>Jaký bude další postup?</a:t>
            </a:r>
            <a:endParaRPr/>
          </a:p>
        </p:txBody>
      </p:sp>
      <p:sp>
        <p:nvSpPr>
          <p:cNvPr id="218" name="Google Shape;218;p16"/>
          <p:cNvSpPr txBox="1"/>
          <p:nvPr>
            <p:ph idx="1" type="subTitle"/>
          </p:nvPr>
        </p:nvSpPr>
        <p:spPr>
          <a:xfrm>
            <a:off x="1596917" y="2134021"/>
            <a:ext cx="9144000" cy="4528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Vytvoří (aktualizuje) se seznam občanů požadavky popelnic pro svoz </a:t>
            </a:r>
            <a:br>
              <a:rPr lang="cs-CZ" sz="2000" cap="none">
                <a:solidFill>
                  <a:schemeClr val="dk1"/>
                </a:solidFill>
              </a:rPr>
            </a:br>
            <a:r>
              <a:rPr lang="cs-CZ" sz="2000" cap="none">
                <a:solidFill>
                  <a:schemeClr val="dk1"/>
                </a:solidFill>
              </a:rPr>
              <a:t>(velikost / směsný, plast, papír)</a:t>
            </a:r>
            <a:br>
              <a:rPr lang="cs-CZ" sz="2000" cap="none">
                <a:solidFill>
                  <a:schemeClr val="dk1"/>
                </a:solidFill>
              </a:rPr>
            </a:br>
            <a:br>
              <a:rPr lang="cs-CZ" sz="2000" cap="none">
                <a:solidFill>
                  <a:schemeClr val="dk1"/>
                </a:solidFill>
              </a:rPr>
            </a:br>
            <a:r>
              <a:rPr lang="cs-CZ" sz="2000" cap="none">
                <a:solidFill>
                  <a:schemeClr val="dk1"/>
                </a:solidFill>
              </a:rPr>
              <a:t>Distribuce občanům (během roku 2026)</a:t>
            </a:r>
            <a:br>
              <a:rPr lang="cs-CZ" sz="2000" cap="none">
                <a:solidFill>
                  <a:schemeClr val="dk1"/>
                </a:solidFill>
              </a:rPr>
            </a:br>
            <a:r>
              <a:rPr lang="cs-CZ" sz="2000" cap="none">
                <a:solidFill>
                  <a:schemeClr val="dk1"/>
                </a:solidFill>
              </a:rPr>
              <a:t>obec rozveze ke každému domu</a:t>
            </a:r>
            <a:br>
              <a:rPr lang="cs-CZ" sz="2000" cap="none">
                <a:solidFill>
                  <a:schemeClr val="dk1"/>
                </a:solidFill>
              </a:rPr>
            </a:br>
            <a:br>
              <a:rPr lang="cs-CZ" sz="2000" cap="none">
                <a:solidFill>
                  <a:schemeClr val="dk1"/>
                </a:solidFill>
              </a:rPr>
            </a:br>
            <a:br>
              <a:rPr lang="cs-CZ" sz="2000" cap="none">
                <a:solidFill>
                  <a:schemeClr val="dk1"/>
                </a:solidFill>
              </a:rPr>
            </a:br>
            <a:endParaRPr sz="2000" cap="none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při převzetí nádob podpis smlouvy o výpůjčce nádob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občané obdrží kalendáře svozu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 sz="2000" cap="none">
                <a:solidFill>
                  <a:schemeClr val="dk1"/>
                </a:solidFill>
              </a:rPr>
              <a:t>zahájení svozů od Q3/</a:t>
            </a:r>
            <a:r>
              <a:rPr lang="cs-CZ" sz="2000">
                <a:solidFill>
                  <a:schemeClr val="dk1"/>
                </a:solidFill>
              </a:rPr>
              <a:t>20</a:t>
            </a:r>
            <a:r>
              <a:rPr lang="cs-CZ" sz="2000" cap="none">
                <a:solidFill>
                  <a:schemeClr val="dk1"/>
                </a:solidFill>
              </a:rPr>
              <a:t>26</a:t>
            </a:r>
            <a:br>
              <a:rPr lang="cs-CZ" sz="2000"/>
            </a:br>
            <a:endParaRPr sz="2000"/>
          </a:p>
        </p:txBody>
      </p:sp>
      <p:pic>
        <p:nvPicPr>
          <p:cNvPr descr="Obsah obrázku text, klipart, savec, Grafika&#10;&#10;Popis byl vytvořen automaticky" id="219" name="Google Shape;219;p16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10813833" y="241242"/>
            <a:ext cx="925797" cy="103497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sp>
        <p:nvSpPr>
          <p:cNvPr id="220" name="Google Shape;220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2023-12-01T10:22:36Z</dcterms:created>
  <dc:creator>Šimonka Antonín</dc:creator>
</cp:coreProperties>
</file>